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audio1.wav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gi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39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88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48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57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82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8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99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540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1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81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89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BED76-CF43-40CD-974D-E4F16A0EA5E3}" type="datetimeFigureOut">
              <a:rPr lang="en-US" smtClean="0"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640AC-63F5-43EE-AEA5-6B34AE532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47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audio" Target="../media/audio1.wav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gif"/><Relationship Id="rId5" Type="http://schemas.openxmlformats.org/officeDocument/2006/relationships/image" Target="../media/image6.jpeg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1.wav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8.gif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1.wav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9.gif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1.wav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10.gif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audio" Target="../media/audio1.wav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11.gif"/><Relationship Id="rId4" Type="http://schemas.openxmlformats.org/officeDocument/2006/relationships/audio" Target="../media/audio1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audio" Target="../media/audio1.wav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plot.ly/" TargetMode="External"/><Relationship Id="rId3" Type="http://schemas.openxmlformats.org/officeDocument/2006/relationships/slideLayout" Target="../slideLayouts/slideLayout9.xml"/><Relationship Id="rId7" Type="http://schemas.openxmlformats.org/officeDocument/2006/relationships/hyperlink" Target="https://app.datahero.com/" TargetMode="Externa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public.tableau.com/s/resources?build=10200.17.0216.1925&amp;edition=public&amp;lang=en-us&amp;platform=windows&amp;version=10.2" TargetMode="External"/><Relationship Id="rId5" Type="http://schemas.openxmlformats.org/officeDocument/2006/relationships/hyperlink" Target="http://opendata-tools.org/en/visualization/" TargetMode="External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83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78634"/>
            <a:ext cx="9144000" cy="963711"/>
          </a:xfrm>
        </p:spPr>
        <p:txBody>
          <a:bodyPr/>
          <a:lstStyle/>
          <a:p>
            <a:r>
              <a:rPr lang="en-US" dirty="0"/>
              <a:t>Team: D-Diggers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/>
              <a:t>Team Members: </a:t>
            </a:r>
          </a:p>
          <a:p>
            <a:pPr marL="457200" indent="-457200" algn="l">
              <a:buAutoNum type="arabicParenR"/>
            </a:pPr>
            <a:r>
              <a:rPr lang="en-US" dirty="0" err="1"/>
              <a:t>Purushottam</a:t>
            </a:r>
            <a:r>
              <a:rPr lang="en-US" dirty="0"/>
              <a:t>	: 14BEC1043	purushottam.2014@vit.ac.in</a:t>
            </a:r>
          </a:p>
          <a:p>
            <a:pPr marL="457200" indent="-457200" algn="l">
              <a:buAutoNum type="arabicParenR"/>
            </a:pPr>
            <a:r>
              <a:rPr lang="en-US" dirty="0" err="1"/>
              <a:t>Rishabh</a:t>
            </a:r>
            <a:r>
              <a:rPr lang="en-US" dirty="0"/>
              <a:t> Raj	: 14BEC1001	rishabh.raj50@googlemail.com</a:t>
            </a:r>
          </a:p>
          <a:p>
            <a:pPr marL="457200" indent="-457200" algn="l">
              <a:buAutoNum type="arabicParenR"/>
            </a:pPr>
            <a:r>
              <a:rPr lang="en-US" dirty="0"/>
              <a:t>Vishal		: 14BEE1066	vishal.2014bee1066@vit.ac.in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46608" y="5627077"/>
            <a:ext cx="4445392" cy="12309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44150" y="5188927"/>
            <a:ext cx="1847850" cy="438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627077"/>
            <a:ext cx="3742006" cy="1230923"/>
          </a:xfrm>
          <a:prstGeom prst="rect">
            <a:avLst/>
          </a:prstGeom>
        </p:spPr>
      </p:pic>
      <p:pic>
        <p:nvPicPr>
          <p:cNvPr id="4" name="Intro slid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72338" y="31654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10222"/>
      </p:ext>
    </p:extLst>
  </p:cSld>
  <p:clrMapOvr>
    <a:masterClrMapping/>
  </p:clrMapOvr>
  <p:transition spd="slow"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771"/>
            <a:ext cx="12192000" cy="6858000"/>
          </a:xfrm>
          <a:prstGeom prst="rect">
            <a:avLst/>
          </a:prstGeom>
        </p:spPr>
      </p:pic>
      <p:pic>
        <p:nvPicPr>
          <p:cNvPr id="4" name="slide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90857" y="31024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57458"/>
      </p:ext>
    </p:extLst>
  </p:cSld>
  <p:clrMapOvr>
    <a:masterClrMapping/>
  </p:clrMapOvr>
  <p:transition spd="med" advTm="70000">
    <p:random/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856"/>
            <a:ext cx="12192000" cy="6858000"/>
          </a:xfrm>
          <a:prstGeom prst="rect">
            <a:avLst/>
          </a:prstGeom>
        </p:spPr>
      </p:pic>
      <p:pic>
        <p:nvPicPr>
          <p:cNvPr id="6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897507" y="50040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20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>
        <p:sndAc>
          <p:stSnd>
            <p:snd r:embed="rId4" name="click.wav"/>
          </p:stSnd>
        </p:sndAc>
      </p:transition>
    </mc:Choice>
    <mc:Fallback xmlns="">
      <p:transition spd="slow" advTm="60000"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80"/>
            <a:ext cx="12192000" cy="6675120"/>
          </a:xfrm>
          <a:prstGeom prst="rect">
            <a:avLst/>
          </a:prstGeom>
        </p:spPr>
      </p:pic>
      <p:pic>
        <p:nvPicPr>
          <p:cNvPr id="4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93174" y="48597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85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000">
        <p:sndAc>
          <p:stSnd>
            <p:snd r:embed="rId4" name="click.wav"/>
          </p:stSnd>
        </p:sndAc>
      </p:transition>
    </mc:Choice>
    <mc:Fallback xmlns="">
      <p:transition spd="slow" advTm="44000"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609"/>
            <a:ext cx="12192000" cy="6731391"/>
          </a:xfrm>
          <a:prstGeom prst="rect">
            <a:avLst/>
          </a:prstGeom>
        </p:spPr>
      </p:pic>
      <p:pic>
        <p:nvPicPr>
          <p:cNvPr id="2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91813" y="51911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867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00">
        <p:sndAc>
          <p:stSnd>
            <p:snd r:embed="rId4" name="click.wav"/>
          </p:stSnd>
        </p:sndAc>
      </p:transition>
    </mc:Choice>
    <mc:Fallback xmlns="">
      <p:transition spd="slow" advTm="43000"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4" name="slide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402888" y="63103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241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00">
        <p:sndAc>
          <p:stSnd>
            <p:snd r:embed="rId4" name="click.wav"/>
          </p:stSnd>
        </p:sndAc>
      </p:transition>
    </mc:Choice>
    <mc:Fallback xmlns="">
      <p:transition spd="slow" advTm="37000">
        <p:sndAc>
          <p:stSnd>
            <p:snd r:embed="rId7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8619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Most number of crashes occurred in the </a:t>
            </a:r>
            <a:r>
              <a:rPr lang="en-US" dirty="0">
                <a:solidFill>
                  <a:srgbClr val="FF0000"/>
                </a:solidFill>
              </a:rPr>
              <a:t>year 1972</a:t>
            </a:r>
            <a:r>
              <a:rPr lang="en-US" dirty="0">
                <a:solidFill>
                  <a:schemeClr val="bg1"/>
                </a:solidFill>
              </a:rPr>
              <a:t>, mainly due to </a:t>
            </a:r>
            <a:r>
              <a:rPr lang="en-US" dirty="0">
                <a:solidFill>
                  <a:srgbClr val="FF0000"/>
                </a:solidFill>
              </a:rPr>
              <a:t>Vietnam war, Indo-Pak war</a:t>
            </a:r>
            <a:r>
              <a:rPr lang="en-US" dirty="0">
                <a:solidFill>
                  <a:schemeClr val="bg1"/>
                </a:solidFill>
              </a:rPr>
              <a:t> and other Geo-political causes.</a:t>
            </a:r>
          </a:p>
          <a:p>
            <a:r>
              <a:rPr lang="en-US" dirty="0">
                <a:solidFill>
                  <a:srgbClr val="FF0000"/>
                </a:solidFill>
              </a:rPr>
              <a:t>America</a:t>
            </a:r>
            <a:r>
              <a:rPr lang="en-US" dirty="0">
                <a:solidFill>
                  <a:schemeClr val="bg1"/>
                </a:solidFill>
              </a:rPr>
              <a:t> has highest number of flight fatalities followed by Russia. This could me mainly due to Land Area, GDP and income per person, number of domestic and international flights, military budget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Most number of accidents occurred during the month of </a:t>
            </a:r>
            <a:r>
              <a:rPr lang="en-US" dirty="0">
                <a:solidFill>
                  <a:srgbClr val="FF0000"/>
                </a:solidFill>
              </a:rPr>
              <a:t>December</a:t>
            </a:r>
            <a:r>
              <a:rPr lang="en-US" dirty="0">
                <a:solidFill>
                  <a:schemeClr val="bg1"/>
                </a:solidFill>
              </a:rPr>
              <a:t>, November, August and September. This could be due to the weather conditions in the northern hemisphere. Also, People tend to travel a lot during Christmas and other festivals that fall during this these months, Especially in these developed nations</a:t>
            </a:r>
          </a:p>
          <a:p>
            <a:r>
              <a:rPr lang="en-US" dirty="0">
                <a:solidFill>
                  <a:schemeClr val="bg1"/>
                </a:solidFill>
              </a:rPr>
              <a:t>Over the years, life fatality increased and then it decreased gradually. This must mean technological upgradation in flights have occurred </a:t>
            </a:r>
            <a:r>
              <a:rPr lang="en-US" dirty="0">
                <a:solidFill>
                  <a:srgbClr val="00B050"/>
                </a:solidFill>
              </a:rPr>
              <a:t>and steps have been taken to ensure the safety of the passengers</a:t>
            </a:r>
          </a:p>
          <a:p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>
                <a:solidFill>
                  <a:srgbClr val="FF0000"/>
                </a:solidFill>
              </a:rPr>
              <a:t>Aeroflot, US Military, Air France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and Pan American Airways </a:t>
            </a:r>
            <a:r>
              <a:rPr lang="en-US" dirty="0">
                <a:solidFill>
                  <a:schemeClr val="bg1"/>
                </a:solidFill>
              </a:rPr>
              <a:t>have the deadliest record of fatality over the Year.</a:t>
            </a:r>
          </a:p>
        </p:txBody>
      </p:sp>
      <p:pic>
        <p:nvPicPr>
          <p:cNvPr id="4" name="summar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44200" y="586974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50284"/>
      </p:ext>
    </p:extLst>
  </p:cSld>
  <p:clrMapOvr>
    <a:masterClrMapping/>
  </p:clrMapOvr>
  <p:transition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83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3801" y="4801545"/>
            <a:ext cx="3932237" cy="791308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latin typeface="+mn-lt"/>
              </a:rPr>
              <a:t>Software Used:</a:t>
            </a:r>
            <a:br>
              <a:rPr lang="en-US" sz="2400" dirty="0">
                <a:latin typeface="+mn-lt"/>
              </a:rPr>
            </a:br>
            <a:r>
              <a:rPr lang="en-US" sz="2400" b="1" u="sng" dirty="0"/>
              <a:t>Tableau Public 10.2.0</a:t>
            </a:r>
            <a:br>
              <a:rPr lang="en-US" sz="2400" b="1" u="sng" dirty="0"/>
            </a:br>
            <a:r>
              <a:rPr lang="en-US" sz="2400" b="1" u="sng" dirty="0"/>
              <a:t>MS Excel 2013 with Power Query</a:t>
            </a:r>
            <a:endParaRPr lang="en-US" b="1" u="sng" dirty="0">
              <a:latin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218364" y="5693827"/>
            <a:ext cx="3932237" cy="116417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Source: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Airplane_Crashes_and_Fatalities_Since_1908.csv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41144" y="4937760"/>
            <a:ext cx="666808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References: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5"/>
              </a:rPr>
              <a:t>http://opendata-tools.org/en/visualization/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6"/>
              </a:rPr>
              <a:t>https://public.tableau.com/s/resources?build=10200.17.0216.1925&amp;edition=public&amp;lang=en-us&amp;platform=windows&amp;version=10.2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7"/>
              </a:rPr>
              <a:t>https://app.datahero.com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u="sng" dirty="0">
                <a:hlinkClick r:id="rId8"/>
              </a:rPr>
              <a:t>https://plot.ly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3587263" y="3038622"/>
            <a:ext cx="6274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en-US" b="1" i="1" dirty="0"/>
              <a:t>Not Everything that can be counted counts,</a:t>
            </a:r>
          </a:p>
          <a:p>
            <a:r>
              <a:rPr lang="en-US" b="1" i="1" dirty="0"/>
              <a:t>and not everything that counts can be counted</a:t>
            </a:r>
            <a:r>
              <a:rPr lang="en-US" i="1" dirty="0"/>
              <a:t>.</a:t>
            </a:r>
            <a:r>
              <a:rPr lang="en-US" dirty="0"/>
              <a:t>”  </a:t>
            </a:r>
          </a:p>
          <a:p>
            <a:r>
              <a:rPr lang="en-US" dirty="0"/>
              <a:t>			- William Brue Cameron (1963)</a:t>
            </a:r>
          </a:p>
        </p:txBody>
      </p:sp>
      <p:pic>
        <p:nvPicPr>
          <p:cNvPr id="7" name="e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624763" y="157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651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270</Words>
  <Application>Microsoft Office PowerPoint</Application>
  <PresentationFormat>Widescreen</PresentationFormat>
  <Paragraphs>22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Team: D-Diggers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Software Used: Tableau Public 10.2.0 MS Excel 2013 with Power Query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Team: D-Diggers</dc:title>
  <dc:creator>purushpsm147-PC</dc:creator>
  <cp:lastModifiedBy>purushpsm147-PC</cp:lastModifiedBy>
  <cp:revision>26</cp:revision>
  <dcterms:created xsi:type="dcterms:W3CDTF">2017-03-18T10:27:43Z</dcterms:created>
  <dcterms:modified xsi:type="dcterms:W3CDTF">2017-03-20T20:10:44Z</dcterms:modified>
</cp:coreProperties>
</file>

<file path=docProps/thumbnail.jpeg>
</file>